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301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77" r:id="rId14"/>
    <p:sldId id="278" r:id="rId15"/>
    <p:sldId id="298" r:id="rId16"/>
    <p:sldId id="305" r:id="rId17"/>
    <p:sldId id="306" r:id="rId18"/>
    <p:sldId id="307" r:id="rId19"/>
    <p:sldId id="300" r:id="rId20"/>
    <p:sldId id="297" r:id="rId21"/>
  </p:sldIdLst>
  <p:sldSz cx="12801600" cy="9601200" type="A3"/>
  <p:notesSz cx="6797675" cy="9926638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3"/>
    <a:srgbClr val="FFFFFF"/>
    <a:srgbClr val="404040"/>
    <a:srgbClr val="086795"/>
    <a:srgbClr val="004A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A7A7D-4287-4BFF-99AB-5A4A8FD5AE95}" v="7" dt="2024-05-27T11:52:40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6" autoAdjust="0"/>
    <p:restoredTop sz="96437" autoAdjust="0"/>
  </p:normalViewPr>
  <p:slideViewPr>
    <p:cSldViewPr snapToGrid="0">
      <p:cViewPr varScale="1">
        <p:scale>
          <a:sx n="51" d="100"/>
          <a:sy n="51" d="100"/>
        </p:scale>
        <p:origin x="1228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er B" userId="44af4771a0920fa3" providerId="LiveId" clId="{352AC230-8271-4F79-9584-BB4B5FE008D1}"/>
    <pc:docChg chg="custSel addSld delSld modSld">
      <pc:chgData name="Pieter B" userId="44af4771a0920fa3" providerId="LiveId" clId="{352AC230-8271-4F79-9584-BB4B5FE008D1}" dt="2024-05-27T16:04:55.502" v="100" actId="47"/>
      <pc:docMkLst>
        <pc:docMk/>
      </pc:docMkLst>
      <pc:sldChg chg="modSp mod">
        <pc:chgData name="Pieter B" userId="44af4771a0920fa3" providerId="LiveId" clId="{352AC230-8271-4F79-9584-BB4B5FE008D1}" dt="2024-05-27T16:04:49.301" v="99" actId="1076"/>
        <pc:sldMkLst>
          <pc:docMk/>
          <pc:sldMk cId="706014644" sldId="308"/>
        </pc:sldMkLst>
        <pc:spChg chg="mod">
          <ac:chgData name="Pieter B" userId="44af4771a0920fa3" providerId="LiveId" clId="{352AC230-8271-4F79-9584-BB4B5FE008D1}" dt="2024-05-27T16:04:49.301" v="99" actId="1076"/>
          <ac:spMkLst>
            <pc:docMk/>
            <pc:sldMk cId="706014644" sldId="308"/>
            <ac:spMk id="3" creationId="{30F5A061-B762-1D40-CDFB-4293E72D72CD}"/>
          </ac:spMkLst>
        </pc:spChg>
      </pc:sldChg>
      <pc:sldChg chg="modSp new del mod">
        <pc:chgData name="Pieter B" userId="44af4771a0920fa3" providerId="LiveId" clId="{352AC230-8271-4F79-9584-BB4B5FE008D1}" dt="2024-05-27T16:04:55.502" v="100" actId="47"/>
        <pc:sldMkLst>
          <pc:docMk/>
          <pc:sldMk cId="1941733639" sldId="316"/>
        </pc:sldMkLst>
        <pc:spChg chg="mod">
          <ac:chgData name="Pieter B" userId="44af4771a0920fa3" providerId="LiveId" clId="{352AC230-8271-4F79-9584-BB4B5FE008D1}" dt="2024-05-27T16:03:28.354" v="73" actId="404"/>
          <ac:spMkLst>
            <pc:docMk/>
            <pc:sldMk cId="1941733639" sldId="316"/>
            <ac:spMk id="2" creationId="{B7E826DA-2982-AC41-26C4-6FD847343493}"/>
          </ac:spMkLst>
        </pc:spChg>
        <pc:spChg chg="mod">
          <ac:chgData name="Pieter B" userId="44af4771a0920fa3" providerId="LiveId" clId="{352AC230-8271-4F79-9584-BB4B5FE008D1}" dt="2024-05-27T16:03:00.834" v="32" actId="6549"/>
          <ac:spMkLst>
            <pc:docMk/>
            <pc:sldMk cId="1941733639" sldId="316"/>
            <ac:spMk id="3" creationId="{8B88E16F-879A-C684-FFCA-7BC645C649C1}"/>
          </ac:spMkLst>
        </pc:spChg>
      </pc:sldChg>
    </pc:docChg>
  </pc:docChgLst>
  <pc:docChgLst>
    <pc:chgData name="Beek, Teus van" userId="52de0d3a-ecc3-427d-94bb-42cfdf7ed999" providerId="ADAL" clId="{94CA7A7D-4287-4BFF-99AB-5A4A8FD5AE95}"/>
    <pc:docChg chg="custSel addSld delSld modSld">
      <pc:chgData name="Beek, Teus van" userId="52de0d3a-ecc3-427d-94bb-42cfdf7ed999" providerId="ADAL" clId="{94CA7A7D-4287-4BFF-99AB-5A4A8FD5AE95}" dt="2024-05-27T11:54:43.785" v="490" actId="6549"/>
      <pc:docMkLst>
        <pc:docMk/>
      </pc:docMkLst>
      <pc:sldChg chg="del">
        <pc:chgData name="Beek, Teus van" userId="52de0d3a-ecc3-427d-94bb-42cfdf7ed999" providerId="ADAL" clId="{94CA7A7D-4287-4BFF-99AB-5A4A8FD5AE95}" dt="2024-05-27T11:46:10.935" v="36" actId="47"/>
        <pc:sldMkLst>
          <pc:docMk/>
          <pc:sldMk cId="3077927532" sldId="291"/>
        </pc:sldMkLst>
      </pc:sldChg>
      <pc:sldChg chg="modSp mod">
        <pc:chgData name="Beek, Teus van" userId="52de0d3a-ecc3-427d-94bb-42cfdf7ed999" providerId="ADAL" clId="{94CA7A7D-4287-4BFF-99AB-5A4A8FD5AE95}" dt="2024-05-27T11:54:43.785" v="490" actId="6549"/>
        <pc:sldMkLst>
          <pc:docMk/>
          <pc:sldMk cId="3750817343" sldId="301"/>
        </pc:sldMkLst>
        <pc:spChg chg="mod">
          <ac:chgData name="Beek, Teus van" userId="52de0d3a-ecc3-427d-94bb-42cfdf7ed999" providerId="ADAL" clId="{94CA7A7D-4287-4BFF-99AB-5A4A8FD5AE95}" dt="2024-05-27T11:54:43.785" v="490" actId="6549"/>
          <ac:spMkLst>
            <pc:docMk/>
            <pc:sldMk cId="3750817343" sldId="301"/>
            <ac:spMk id="2" creationId="{F7B289D7-A906-D3B4-F49E-8ECFA3C82E19}"/>
          </ac:spMkLst>
        </pc:spChg>
      </pc:sldChg>
      <pc:sldChg chg="del">
        <pc:chgData name="Beek, Teus van" userId="52de0d3a-ecc3-427d-94bb-42cfdf7ed999" providerId="ADAL" clId="{94CA7A7D-4287-4BFF-99AB-5A4A8FD5AE95}" dt="2024-05-27T11:44:57.226" v="0" actId="47"/>
        <pc:sldMkLst>
          <pc:docMk/>
          <pc:sldMk cId="1927473389" sldId="302"/>
        </pc:sldMkLst>
      </pc:sldChg>
      <pc:sldChg chg="del">
        <pc:chgData name="Beek, Teus van" userId="52de0d3a-ecc3-427d-94bb-42cfdf7ed999" providerId="ADAL" clId="{94CA7A7D-4287-4BFF-99AB-5A4A8FD5AE95}" dt="2024-05-27T11:45:40.616" v="34" actId="47"/>
        <pc:sldMkLst>
          <pc:docMk/>
          <pc:sldMk cId="318513666" sldId="303"/>
        </pc:sldMkLst>
      </pc:sldChg>
      <pc:sldChg chg="del">
        <pc:chgData name="Beek, Teus van" userId="52de0d3a-ecc3-427d-94bb-42cfdf7ed999" providerId="ADAL" clId="{94CA7A7D-4287-4BFF-99AB-5A4A8FD5AE95}" dt="2024-05-27T11:45:57.830" v="35" actId="47"/>
        <pc:sldMkLst>
          <pc:docMk/>
          <pc:sldMk cId="2287308256" sldId="304"/>
        </pc:sldMkLst>
      </pc:sldChg>
      <pc:sldChg chg="modSp new mod">
        <pc:chgData name="Beek, Teus van" userId="52de0d3a-ecc3-427d-94bb-42cfdf7ed999" providerId="ADAL" clId="{94CA7A7D-4287-4BFF-99AB-5A4A8FD5AE95}" dt="2024-05-27T11:52:51.297" v="367" actId="20577"/>
        <pc:sldMkLst>
          <pc:docMk/>
          <pc:sldMk cId="706014644" sldId="308"/>
        </pc:sldMkLst>
        <pc:spChg chg="mod">
          <ac:chgData name="Beek, Teus van" userId="52de0d3a-ecc3-427d-94bb-42cfdf7ed999" providerId="ADAL" clId="{94CA7A7D-4287-4BFF-99AB-5A4A8FD5AE95}" dt="2024-05-27T11:45:07.999" v="20" actId="20577"/>
          <ac:spMkLst>
            <pc:docMk/>
            <pc:sldMk cId="706014644" sldId="308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52:51.297" v="367" actId="20577"/>
          <ac:spMkLst>
            <pc:docMk/>
            <pc:sldMk cId="706014644" sldId="308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47:28.683" v="140" actId="20577"/>
        <pc:sldMkLst>
          <pc:docMk/>
          <pc:sldMk cId="1124556493" sldId="309"/>
        </pc:sldMkLst>
        <pc:spChg chg="mod">
          <ac:chgData name="Beek, Teus van" userId="52de0d3a-ecc3-427d-94bb-42cfdf7ed999" providerId="ADAL" clId="{94CA7A7D-4287-4BFF-99AB-5A4A8FD5AE95}" dt="2024-05-27T11:46:43.027" v="68" actId="20577"/>
          <ac:spMkLst>
            <pc:docMk/>
            <pc:sldMk cId="1124556493" sldId="309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47:28.683" v="140" actId="20577"/>
          <ac:spMkLst>
            <pc:docMk/>
            <pc:sldMk cId="1124556493" sldId="309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48:43.741" v="165"/>
        <pc:sldMkLst>
          <pc:docMk/>
          <pc:sldMk cId="4095071449" sldId="310"/>
        </pc:sldMkLst>
        <pc:spChg chg="mod">
          <ac:chgData name="Beek, Teus van" userId="52de0d3a-ecc3-427d-94bb-42cfdf7ed999" providerId="ADAL" clId="{94CA7A7D-4287-4BFF-99AB-5A4A8FD5AE95}" dt="2024-05-27T11:48:16.449" v="154" actId="20577"/>
          <ac:spMkLst>
            <pc:docMk/>
            <pc:sldMk cId="4095071449" sldId="310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48:43.741" v="165"/>
          <ac:spMkLst>
            <pc:docMk/>
            <pc:sldMk cId="4095071449" sldId="310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49:33.367" v="202" actId="20577"/>
        <pc:sldMkLst>
          <pc:docMk/>
          <pc:sldMk cId="1005862912" sldId="311"/>
        </pc:sldMkLst>
        <pc:spChg chg="mod">
          <ac:chgData name="Beek, Teus van" userId="52de0d3a-ecc3-427d-94bb-42cfdf7ed999" providerId="ADAL" clId="{94CA7A7D-4287-4BFF-99AB-5A4A8FD5AE95}" dt="2024-05-27T11:49:15.047" v="193" actId="20577"/>
          <ac:spMkLst>
            <pc:docMk/>
            <pc:sldMk cId="1005862912" sldId="311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49:33.367" v="202" actId="20577"/>
          <ac:spMkLst>
            <pc:docMk/>
            <pc:sldMk cId="1005862912" sldId="311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50:44.316" v="296" actId="20577"/>
        <pc:sldMkLst>
          <pc:docMk/>
          <pc:sldMk cId="2831429223" sldId="312"/>
        </pc:sldMkLst>
        <pc:spChg chg="mod">
          <ac:chgData name="Beek, Teus van" userId="52de0d3a-ecc3-427d-94bb-42cfdf7ed999" providerId="ADAL" clId="{94CA7A7D-4287-4BFF-99AB-5A4A8FD5AE95}" dt="2024-05-27T11:50:13.549" v="214" actId="6549"/>
          <ac:spMkLst>
            <pc:docMk/>
            <pc:sldMk cId="2831429223" sldId="312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50:44.316" v="296" actId="20577"/>
          <ac:spMkLst>
            <pc:docMk/>
            <pc:sldMk cId="2831429223" sldId="312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51:20.633" v="319" actId="6549"/>
        <pc:sldMkLst>
          <pc:docMk/>
          <pc:sldMk cId="2197356721" sldId="313"/>
        </pc:sldMkLst>
        <pc:spChg chg="mod">
          <ac:chgData name="Beek, Teus van" userId="52de0d3a-ecc3-427d-94bb-42cfdf7ed999" providerId="ADAL" clId="{94CA7A7D-4287-4BFF-99AB-5A4A8FD5AE95}" dt="2024-05-27T11:51:10.424" v="308" actId="20577"/>
          <ac:spMkLst>
            <pc:docMk/>
            <pc:sldMk cId="2197356721" sldId="313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51:20.633" v="319" actId="6549"/>
          <ac:spMkLst>
            <pc:docMk/>
            <pc:sldMk cId="2197356721" sldId="313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52:32.747" v="361" actId="20577"/>
        <pc:sldMkLst>
          <pc:docMk/>
          <pc:sldMk cId="408004368" sldId="314"/>
        </pc:sldMkLst>
        <pc:spChg chg="mod">
          <ac:chgData name="Beek, Teus van" userId="52de0d3a-ecc3-427d-94bb-42cfdf7ed999" providerId="ADAL" clId="{94CA7A7D-4287-4BFF-99AB-5A4A8FD5AE95}" dt="2024-05-27T11:52:32.747" v="361" actId="20577"/>
          <ac:spMkLst>
            <pc:docMk/>
            <pc:sldMk cId="408004368" sldId="314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52:22.830" v="343" actId="403"/>
          <ac:spMkLst>
            <pc:docMk/>
            <pc:sldMk cId="408004368" sldId="314"/>
            <ac:spMk id="3" creationId="{30F5A061-B762-1D40-CDFB-4293E72D72CD}"/>
          </ac:spMkLst>
        </pc:spChg>
      </pc:sldChg>
      <pc:sldChg chg="modSp add mod">
        <pc:chgData name="Beek, Teus van" userId="52de0d3a-ecc3-427d-94bb-42cfdf7ed999" providerId="ADAL" clId="{94CA7A7D-4287-4BFF-99AB-5A4A8FD5AE95}" dt="2024-05-27T11:54:00.413" v="480" actId="27636"/>
        <pc:sldMkLst>
          <pc:docMk/>
          <pc:sldMk cId="118024718" sldId="315"/>
        </pc:sldMkLst>
        <pc:spChg chg="mod">
          <ac:chgData name="Beek, Teus van" userId="52de0d3a-ecc3-427d-94bb-42cfdf7ed999" providerId="ADAL" clId="{94CA7A7D-4287-4BFF-99AB-5A4A8FD5AE95}" dt="2024-05-27T11:53:08.576" v="381" actId="20577"/>
          <ac:spMkLst>
            <pc:docMk/>
            <pc:sldMk cId="118024718" sldId="315"/>
            <ac:spMk id="2" creationId="{973E3613-FD9C-386E-BF32-0A133B83AAB0}"/>
          </ac:spMkLst>
        </pc:spChg>
        <pc:spChg chg="mod">
          <ac:chgData name="Beek, Teus van" userId="52de0d3a-ecc3-427d-94bb-42cfdf7ed999" providerId="ADAL" clId="{94CA7A7D-4287-4BFF-99AB-5A4A8FD5AE95}" dt="2024-05-27T11:54:00.413" v="480" actId="27636"/>
          <ac:spMkLst>
            <pc:docMk/>
            <pc:sldMk cId="118024718" sldId="315"/>
            <ac:spMk id="3" creationId="{30F5A061-B762-1D40-CDFB-4293E72D72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r">
              <a:defRPr sz="1200"/>
            </a:lvl1pPr>
          </a:lstStyle>
          <a:p>
            <a:fld id="{BA3F61D3-39DA-4D23-B345-A23A29D84AC1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2" rIns="93163" bIns="4658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63" tIns="46582" rIns="93163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r">
              <a:defRPr sz="1200"/>
            </a:lvl1pPr>
          </a:lstStyle>
          <a:p>
            <a:fld id="{F58A294E-D07B-4D27-AFD6-038B13C67DF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21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8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39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5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19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13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82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98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53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70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4511-EB6E-489B-BD09-92DE75E807A2}" type="datetimeFigureOut">
              <a:rPr lang="en-GB" smtClean="0"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C3F5-F822-4D25-87BD-340668C192BB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4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89D7-A906-D3B4-F49E-8ECFA3C82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08" y="403624"/>
            <a:ext cx="11577245" cy="185578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Refit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alliantie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COP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bijeenkomst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20240529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661BD-BE90-2613-0A31-601202F7C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scenario: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Binnenvaart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gezien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vervuilend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Door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strengere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Europese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regelgeving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emissie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sector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verduurzaming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voort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bestaan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Financiers zijn niet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happig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om te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investeren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Kortom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het equivalent van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stikstof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crises is een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Schippers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niet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beloond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inspanningen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Droom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scenario: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 Binnenvaart is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voorloper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gebied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vergroening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vindt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grootschalige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verschuiving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van transport op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naar het water. Schippers die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vergroenen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verladers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beloond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businesscase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sluitend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Investeerders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dringen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om mee te doen.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overheid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bedrijfsleven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innovaties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wet-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regelgeving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6">
            <a:extLst>
              <a:ext uri="{FF2B5EF4-FFF2-40B4-BE49-F238E27FC236}">
                <a16:creationId xmlns:a16="http://schemas.microsoft.com/office/drawing/2014/main" id="{2BCB3AF5-7439-4D77-40B8-2D7CE9C385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8363548"/>
            <a:ext cx="1798640" cy="5806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D213EB-2E32-7206-F4BD-446E8CE298E3}"/>
              </a:ext>
            </a:extLst>
          </p:cNvPr>
          <p:cNvSpPr txBox="1"/>
          <p:nvPr/>
        </p:nvSpPr>
        <p:spPr>
          <a:xfrm>
            <a:off x="8186570" y="8177715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17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287" y="375154"/>
            <a:ext cx="42603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Ready, Steady, GO!</a:t>
            </a:r>
          </a:p>
          <a:p>
            <a:r>
              <a:rPr lang="en-GB" sz="2000" i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Instructions : </a:t>
            </a:r>
            <a:r>
              <a:rPr lang="en-US" sz="2000" b="1" dirty="0">
                <a:solidFill>
                  <a:srgbClr val="FF7303"/>
                </a:solidFill>
              </a:rPr>
              <a:t>Total time 75 min</a:t>
            </a:r>
          </a:p>
          <a:p>
            <a:endParaRPr lang="en-US" sz="2000" b="1" dirty="0">
              <a:solidFill>
                <a:srgbClr val="FF7303"/>
              </a:solidFill>
            </a:endParaRPr>
          </a:p>
          <a:p>
            <a:r>
              <a:rPr lang="en-US" sz="2000" b="1" dirty="0">
                <a:solidFill>
                  <a:srgbClr val="FF7303"/>
                </a:solidFill>
              </a:rPr>
              <a:t>De workshop </a:t>
            </a:r>
            <a:r>
              <a:rPr lang="en-US" sz="2000" b="1" dirty="0" err="1">
                <a:solidFill>
                  <a:srgbClr val="FF7303"/>
                </a:solidFill>
              </a:rPr>
              <a:t>bestaat</a:t>
            </a:r>
            <a:r>
              <a:rPr lang="en-US" sz="2000" b="1" dirty="0">
                <a:solidFill>
                  <a:srgbClr val="FF7303"/>
                </a:solidFill>
              </a:rPr>
              <a:t> uit 4 </a:t>
            </a:r>
            <a:r>
              <a:rPr lang="en-US" sz="2000" b="1" dirty="0" err="1">
                <a:solidFill>
                  <a:srgbClr val="FF7303"/>
                </a:solidFill>
              </a:rPr>
              <a:t>onderdelen</a:t>
            </a:r>
            <a:endParaRPr lang="en-US" sz="2000" b="1" dirty="0">
              <a:solidFill>
                <a:srgbClr val="FF7303"/>
              </a:solidFill>
            </a:endParaRPr>
          </a:p>
          <a:p>
            <a:endParaRPr lang="en-GB" sz="2000" i="1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53252"/>
              </p:ext>
            </p:extLst>
          </p:nvPr>
        </p:nvGraphicFramePr>
        <p:xfrm>
          <a:off x="669073" y="1877729"/>
          <a:ext cx="11421326" cy="64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213"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Template 1: De </a:t>
                      </a:r>
                      <a:r>
                        <a:rPr lang="en-US" b="1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uitdaging</a:t>
                      </a:r>
                      <a:endParaRPr lang="en-US" b="1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Template 2: </a:t>
                      </a:r>
                      <a:r>
                        <a:rPr lang="en-US" b="1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Ideeen</a:t>
                      </a:r>
                      <a:r>
                        <a:rPr lang="en-US" b="1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die een oplossing </a:t>
                      </a:r>
                      <a:r>
                        <a:rPr lang="en-US" b="1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bieden</a:t>
                      </a:r>
                      <a:endParaRPr lang="en-US" b="1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997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997"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rgbClr val="FF7303"/>
                          </a:solidFill>
                        </a:rPr>
                        <a:t>20 min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rgbClr val="FF7303"/>
                          </a:solidFill>
                        </a:rPr>
                        <a:t>20 min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71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>
                          <a:solidFill>
                            <a:srgbClr val="404040"/>
                          </a:solidFill>
                        </a:rPr>
                        <a:t>Template 3: Het plan </a:t>
                      </a:r>
                    </a:p>
                    <a:p>
                      <a:pPr algn="l"/>
                      <a:endParaRPr lang="en-US" b="1" noProof="0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rgbClr val="404040"/>
                          </a:solidFill>
                        </a:rPr>
                        <a:t>Template 4: Wat gaan we verder </a:t>
                      </a:r>
                      <a:r>
                        <a:rPr lang="en-US" b="1" noProof="0" dirty="0" err="1">
                          <a:solidFill>
                            <a:srgbClr val="404040"/>
                          </a:solidFill>
                        </a:rPr>
                        <a:t>oppakken</a:t>
                      </a:r>
                      <a:endParaRPr lang="en-US" b="1" noProof="0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997"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997"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rgbClr val="FF7303"/>
                          </a:solidFill>
                        </a:rPr>
                        <a:t>10 min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solidFill>
                            <a:srgbClr val="FF7303"/>
                          </a:solidFill>
                        </a:rPr>
                        <a:t>15 min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Afbeelding 6">
            <a:extLst>
              <a:ext uri="{FF2B5EF4-FFF2-40B4-BE49-F238E27FC236}">
                <a16:creationId xmlns:a16="http://schemas.microsoft.com/office/drawing/2014/main" id="{8530B133-4852-F41A-6C72-3CF5EF930F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338365"/>
            <a:ext cx="1798640" cy="580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2474B4-B2FD-C3D7-47DA-492E8B878FED}"/>
              </a:ext>
            </a:extLst>
          </p:cNvPr>
          <p:cNvSpPr txBox="1"/>
          <p:nvPr/>
        </p:nvSpPr>
        <p:spPr>
          <a:xfrm>
            <a:off x="8186570" y="152532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3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669" y="831012"/>
            <a:ext cx="11075723" cy="147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2" b="1" dirty="0">
                <a:latin typeface="Arial" charset="0"/>
                <a:ea typeface="Arial" charset="0"/>
                <a:cs typeface="Arial" charset="0"/>
              </a:rPr>
              <a:t>Template 1: </a:t>
            </a:r>
            <a:r>
              <a:rPr lang="en-US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1792" b="1" dirty="0" err="1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uitdaging</a:t>
            </a:r>
            <a:r>
              <a:rPr lang="en-US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(en)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Total </a:t>
            </a:r>
            <a:r>
              <a:rPr lang="en-US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z="1792" b="1" i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20</a:t>
            </a:r>
            <a:r>
              <a:rPr lang="en-US" sz="1792" b="1" i="1" dirty="0">
                <a:latin typeface="Arial" charset="0"/>
                <a:ea typeface="Arial" charset="0"/>
                <a:cs typeface="Arial" charset="0"/>
              </a:rPr>
              <a:t> min 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name: 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Probleem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inventarisatie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5 min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betrokken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partijen </a:t>
            </a:r>
            <a:r>
              <a:rPr lang="en-US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5 min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Stem over de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meest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relevante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die het eerst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dienen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worden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aangepakt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min</a:t>
            </a:r>
          </a:p>
          <a:p>
            <a:r>
              <a:rPr lang="en-US" sz="1792" dirty="0">
                <a:latin typeface="Arial" charset="0"/>
                <a:ea typeface="Arial" charset="0"/>
                <a:cs typeface="Arial" charset="0"/>
              </a:rPr>
              <a:t>4. 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het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probleem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dat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je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wil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dirty="0" err="1">
                <a:latin typeface="Arial" charset="0"/>
                <a:ea typeface="Arial" charset="0"/>
                <a:cs typeface="Arial" charset="0"/>
              </a:rPr>
              <a:t>aanpakken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min</a:t>
            </a:r>
            <a:endParaRPr lang="en-US" sz="179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669" y="2577158"/>
            <a:ext cx="5377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Probleem</a:t>
            </a:r>
            <a:r>
              <a:rPr lang="en-GB" sz="2000" b="1" dirty="0"/>
              <a:t> </a:t>
            </a:r>
            <a:r>
              <a:rPr lang="en-GB" sz="2000" b="1" dirty="0" err="1"/>
              <a:t>punten</a:t>
            </a:r>
            <a:r>
              <a:rPr lang="en-GB" sz="2000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0258" y="2557701"/>
            <a:ext cx="156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Stakeholders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040" y="7787864"/>
            <a:ext cx="31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1280160">
              <a:defRPr/>
            </a:pPr>
            <a:r>
              <a:rPr lang="en-US" sz="2000" b="1" dirty="0"/>
              <a:t>Dit gaan we nu </a:t>
            </a:r>
            <a:r>
              <a:rPr lang="en-US" sz="2000" b="1" dirty="0" err="1"/>
              <a:t>aanpakken</a:t>
            </a:r>
            <a:r>
              <a:rPr lang="en-US" sz="2000" b="1" dirty="0"/>
              <a:t>: 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8040" y="2489200"/>
            <a:ext cx="5610490" cy="485212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8040" y="7759336"/>
            <a:ext cx="11765940" cy="14083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43080" y="2489199"/>
            <a:ext cx="5930900" cy="48235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932" y="7369736"/>
            <a:ext cx="5892319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4A6B"/>
                </a:solidFill>
              </a:rPr>
              <a:t>Focus op het </a:t>
            </a:r>
            <a:r>
              <a:rPr lang="en-US" i="1" dirty="0" err="1">
                <a:solidFill>
                  <a:srgbClr val="004A6B"/>
                </a:solidFill>
              </a:rPr>
              <a:t>probleem</a:t>
            </a:r>
            <a:r>
              <a:rPr lang="en-US" i="1" dirty="0">
                <a:solidFill>
                  <a:srgbClr val="004A6B"/>
                </a:solidFill>
              </a:rPr>
              <a:t> en(nog) niet op de oplossing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BF28-7B86-472C-B70A-1876052C87E6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2" name="Arrow: Pentagon 1">
              <a:extLst>
                <a:ext uri="{FF2B5EF4-FFF2-40B4-BE49-F238E27FC236}">
                  <a16:creationId xmlns:a16="http://schemas.microsoft.com/office/drawing/2014/main" id="{0265D775-5B08-458D-9BD3-19D97F408B8D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1</a:t>
              </a:r>
              <a:endParaRPr lang="en-GB" b="1" dirty="0"/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6F1626D5-1719-4020-827E-B9BA2538B632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90ACAE6F-CC1A-4222-B6BD-C7723F451D58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C427957B-8196-4FD3-9CD4-7973EBE47D39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" name="Afbeelding 6">
            <a:extLst>
              <a:ext uri="{FF2B5EF4-FFF2-40B4-BE49-F238E27FC236}">
                <a16:creationId xmlns:a16="http://schemas.microsoft.com/office/drawing/2014/main" id="{5F4EA340-398C-E675-83DC-8DEA86A61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498" y="8879923"/>
            <a:ext cx="1798640" cy="58066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F2C1315-C8C0-3E81-0488-8A6C8729EF71}"/>
              </a:ext>
            </a:extLst>
          </p:cNvPr>
          <p:cNvSpPr txBox="1"/>
          <p:nvPr/>
        </p:nvSpPr>
        <p:spPr>
          <a:xfrm>
            <a:off x="8604711" y="8894607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0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668" y="929126"/>
            <a:ext cx="11804923" cy="119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Template 2: 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IDEEEN 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GB" sz="1792" b="1" i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20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 min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naam: 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Techniek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_______________________________</a:t>
            </a:r>
            <a:endParaRPr lang="en-GB" sz="1792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die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bijdrage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kunnen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leveren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aan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uitdagingen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in de sector.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15 min</a:t>
            </a: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2. Stem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voor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on the most interesting solution 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to your problem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3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stemmen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per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persoon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5 min</a:t>
            </a:r>
          </a:p>
          <a:p>
            <a:endParaRPr lang="en-GB" sz="1792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>
            <a:off x="6432068" y="1955800"/>
            <a:ext cx="19532" cy="72143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444" y="5461000"/>
            <a:ext cx="11432656" cy="635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14559" y="5759462"/>
            <a:ext cx="5286509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Welke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nieuwe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aanpak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willen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we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uitwerken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GB" sz="1524" b="1" dirty="0">
              <a:solidFill>
                <a:srgbClr val="FF7303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4D32C9-D53D-4FE3-A90D-44CFEF884ECB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A020DD50-5B74-4166-923E-0567F80377B7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8931A8E8-1A3D-4DF9-A85D-42A15382C4F0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solidFill>
              <a:srgbClr val="0867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2</a:t>
              </a:r>
              <a:endParaRPr lang="en-GB" b="1" dirty="0"/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:a16="http://schemas.microsoft.com/office/drawing/2014/main" id="{BA8DA345-C509-4BA1-8F29-C9F92EBF6E3C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8B8099A6-49BF-429A-B3AC-5785B046A161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995F0B0-1D64-4733-8552-901DB989AE6E}"/>
              </a:ext>
            </a:extLst>
          </p:cNvPr>
          <p:cNvSpPr txBox="1"/>
          <p:nvPr/>
        </p:nvSpPr>
        <p:spPr>
          <a:xfrm>
            <a:off x="620646" y="5808333"/>
            <a:ext cx="5286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Hoe kunnen 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groene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oplossingen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goedkoper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inbouwen?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22811-BC7C-419D-8410-063C2A05B2DA}"/>
              </a:ext>
            </a:extLst>
          </p:cNvPr>
          <p:cNvSpPr txBox="1"/>
          <p:nvPr/>
        </p:nvSpPr>
        <p:spPr>
          <a:xfrm>
            <a:off x="6761342" y="2147036"/>
            <a:ext cx="52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kan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schipper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gevalideerde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keuze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maken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om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zijn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schip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verduurzamen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</a:p>
          <a:p>
            <a:pPr lvl="0">
              <a:spcAft>
                <a:spcPts val="0"/>
              </a:spcAft>
            </a:pPr>
            <a:endParaRPr lang="en-US" sz="1600" b="1" dirty="0">
              <a:solidFill>
                <a:srgbClr val="FF7303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Afbeelding 6">
            <a:extLst>
              <a:ext uri="{FF2B5EF4-FFF2-40B4-BE49-F238E27FC236}">
                <a16:creationId xmlns:a16="http://schemas.microsoft.com/office/drawing/2014/main" id="{746D2669-6A9F-6914-5419-699ED75A6F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8879918"/>
            <a:ext cx="1798640" cy="580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61D610-FE20-2043-5CBE-29E467E4F032}"/>
              </a:ext>
            </a:extLst>
          </p:cNvPr>
          <p:cNvSpPr txBox="1"/>
          <p:nvPr/>
        </p:nvSpPr>
        <p:spPr>
          <a:xfrm>
            <a:off x="8186570" y="8694085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059DF3-419E-3391-D793-58471345C96B}"/>
              </a:ext>
            </a:extLst>
          </p:cNvPr>
          <p:cNvSpPr txBox="1"/>
          <p:nvPr/>
        </p:nvSpPr>
        <p:spPr>
          <a:xfrm>
            <a:off x="670444" y="2147036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kunnen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partijen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zo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krijgen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om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open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standaard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toe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passen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 </a:t>
            </a:r>
            <a:endParaRPr lang="en-US" sz="1600" b="1" dirty="0">
              <a:solidFill>
                <a:srgbClr val="FF7303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7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668" y="929126"/>
            <a:ext cx="11804923" cy="119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Template 2: 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IDEEEN 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GB" sz="1792" b="1" i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20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 min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naam: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Financiering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_______________________________</a:t>
            </a:r>
            <a:endParaRPr lang="en-GB" sz="1792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die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bijdrage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kunnen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leveren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aan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uitdagingen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in de sector.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15 min</a:t>
            </a: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2. Stem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voor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on the most interesting solution 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to your problem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3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stemmen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per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persoon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5 min</a:t>
            </a:r>
          </a:p>
          <a:p>
            <a:endParaRPr lang="en-GB" sz="179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420" y="2133360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Wanneer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is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bank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bereid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financieren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bij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het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verduurzamen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van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schip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 Wat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zijn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criteria?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>
            <a:off x="6432068" y="1955800"/>
            <a:ext cx="19532" cy="72143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444" y="5461000"/>
            <a:ext cx="11432656" cy="635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14559" y="5759462"/>
            <a:ext cx="5286509" cy="561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Welke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nieuwe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aanpak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willen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we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uitwerken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bijvoorbeeld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voor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business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modellen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GB" sz="1524" b="1" dirty="0">
              <a:solidFill>
                <a:srgbClr val="FF7303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4D32C9-D53D-4FE3-A90D-44CFEF884ECB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A020DD50-5B74-4166-923E-0567F80377B7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8931A8E8-1A3D-4DF9-A85D-42A15382C4F0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solidFill>
              <a:srgbClr val="0867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2</a:t>
              </a:r>
              <a:endParaRPr lang="en-GB" b="1" dirty="0"/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:a16="http://schemas.microsoft.com/office/drawing/2014/main" id="{BA8DA345-C509-4BA1-8F29-C9F92EBF6E3C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8B8099A6-49BF-429A-B3AC-5785B046A161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995F0B0-1D64-4733-8552-901DB989AE6E}"/>
              </a:ext>
            </a:extLst>
          </p:cNvPr>
          <p:cNvSpPr txBox="1"/>
          <p:nvPr/>
        </p:nvSpPr>
        <p:spPr>
          <a:xfrm>
            <a:off x="620646" y="5808333"/>
            <a:ext cx="5286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Hoe kunnen 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groene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oplossingen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laten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renderen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22811-BC7C-419D-8410-063C2A05B2DA}"/>
              </a:ext>
            </a:extLst>
          </p:cNvPr>
          <p:cNvSpPr txBox="1"/>
          <p:nvPr/>
        </p:nvSpPr>
        <p:spPr>
          <a:xfrm>
            <a:off x="6846380" y="2123199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Zijn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er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financieringsmodellen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uit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andere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markten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die 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zouden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kunnen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gebruiken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</p:txBody>
      </p:sp>
      <p:pic>
        <p:nvPicPr>
          <p:cNvPr id="2" name="Afbeelding 6">
            <a:extLst>
              <a:ext uri="{FF2B5EF4-FFF2-40B4-BE49-F238E27FC236}">
                <a16:creationId xmlns:a16="http://schemas.microsoft.com/office/drawing/2014/main" id="{746D2669-6A9F-6914-5419-699ED75A6F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8879918"/>
            <a:ext cx="1798640" cy="580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61D610-FE20-2043-5CBE-29E467E4F032}"/>
              </a:ext>
            </a:extLst>
          </p:cNvPr>
          <p:cNvSpPr txBox="1"/>
          <p:nvPr/>
        </p:nvSpPr>
        <p:spPr>
          <a:xfrm>
            <a:off x="8186570" y="8694085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4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668" y="929126"/>
            <a:ext cx="11804923" cy="119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Template 2: 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IDEEEN 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GB" sz="1792" b="1" i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20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 min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naam: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Onderwijs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 _______________________________</a:t>
            </a:r>
            <a:endParaRPr lang="en-GB" sz="1792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die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bijdrage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kunnen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leveren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aan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uitdagingen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in de sector.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15 min</a:t>
            </a: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2. Stem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voor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on the most interesting solution 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to your problem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3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stemmen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per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persoon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5 min</a:t>
            </a:r>
          </a:p>
          <a:p>
            <a:endParaRPr lang="en-GB" sz="179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420" y="2133360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Welke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ideeën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zijn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er om het gedefinieerde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probleem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aan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pakken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met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behulp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van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onderwijsactiviteit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>
            <a:off x="6432068" y="1955800"/>
            <a:ext cx="19532" cy="72143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444" y="5461000"/>
            <a:ext cx="11432656" cy="635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14559" y="5759462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Welke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nieuwe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aanpak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willen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uitwerken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bijvoorbeeld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met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fieldlabs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?</a:t>
            </a:r>
            <a:endParaRPr lang="en-GB" sz="1600" b="1" dirty="0">
              <a:solidFill>
                <a:srgbClr val="FF7303"/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4D32C9-D53D-4FE3-A90D-44CFEF884ECB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A020DD50-5B74-4166-923E-0567F80377B7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8931A8E8-1A3D-4DF9-A85D-42A15382C4F0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solidFill>
              <a:srgbClr val="0867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2</a:t>
              </a:r>
              <a:endParaRPr lang="en-GB" b="1" dirty="0"/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:a16="http://schemas.microsoft.com/office/drawing/2014/main" id="{BA8DA345-C509-4BA1-8F29-C9F92EBF6E3C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8B8099A6-49BF-429A-B3AC-5785B046A161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995F0B0-1D64-4733-8552-901DB989AE6E}"/>
              </a:ext>
            </a:extLst>
          </p:cNvPr>
          <p:cNvSpPr txBox="1"/>
          <p:nvPr/>
        </p:nvSpPr>
        <p:spPr>
          <a:xfrm>
            <a:off x="620646" y="5808333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Hoe kunnen we gebruik maken van de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kracht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van de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onderwijsinstellingen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</p:txBody>
      </p:sp>
      <p:pic>
        <p:nvPicPr>
          <p:cNvPr id="2" name="Afbeelding 6">
            <a:extLst>
              <a:ext uri="{FF2B5EF4-FFF2-40B4-BE49-F238E27FC236}">
                <a16:creationId xmlns:a16="http://schemas.microsoft.com/office/drawing/2014/main" id="{746D2669-6A9F-6914-5419-699ED75A6F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8879918"/>
            <a:ext cx="1798640" cy="580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61D610-FE20-2043-5CBE-29E467E4F032}"/>
              </a:ext>
            </a:extLst>
          </p:cNvPr>
          <p:cNvSpPr txBox="1"/>
          <p:nvPr/>
        </p:nvSpPr>
        <p:spPr>
          <a:xfrm>
            <a:off x="8186570" y="8694085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3CBCC47-637C-FB47-B8B5-F4A155821565}"/>
              </a:ext>
            </a:extLst>
          </p:cNvPr>
          <p:cNvSpPr txBox="1"/>
          <p:nvPr/>
        </p:nvSpPr>
        <p:spPr>
          <a:xfrm>
            <a:off x="6575820" y="2157596"/>
            <a:ext cx="53471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kunnen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vraaggestuurd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onderwijs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leveren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 </a:t>
            </a:r>
            <a:endParaRPr lang="en-US" sz="1600" b="1" dirty="0">
              <a:solidFill>
                <a:srgbClr val="FF7303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2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668" y="929126"/>
            <a:ext cx="11804923" cy="1227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Template 2: 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IDEEEN 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GB" sz="1792" b="1" i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20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 min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naam: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Use case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_______________________________</a:t>
            </a:r>
            <a:endParaRPr lang="en-GB" sz="1792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die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bijdrage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kunnen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leveren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aan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uitdagingen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in de sector.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15 min</a:t>
            </a: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2. Stem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voor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ideeen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on the most interesting solution 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to your problem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3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stemmen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per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persoon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792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5 min</a:t>
            </a:r>
          </a:p>
          <a:p>
            <a:endParaRPr lang="en-GB" sz="179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420" y="2133360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Welke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use cases kunnen we gebruiken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als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uithangsbord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voor de refit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alliantie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n-US" sz="1600" b="1" dirty="0">
              <a:solidFill>
                <a:srgbClr val="FF7303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>
            <a:off x="6432068" y="1955800"/>
            <a:ext cx="19532" cy="72143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444" y="5461000"/>
            <a:ext cx="11432656" cy="635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14559" y="5759462"/>
            <a:ext cx="5286509" cy="561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Welke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nieuwe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aanpak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willen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 we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uitwerken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, wat zijn de nieuwe </a:t>
            </a:r>
            <a:r>
              <a:rPr lang="en-US" sz="1524" b="1" dirty="0" err="1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punten</a:t>
            </a:r>
            <a:r>
              <a:rPr lang="en-US" sz="1524" b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GB" sz="1524" b="1" dirty="0">
              <a:solidFill>
                <a:srgbClr val="FF7303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4D32C9-D53D-4FE3-A90D-44CFEF884ECB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A020DD50-5B74-4166-923E-0567F80377B7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8931A8E8-1A3D-4DF9-A85D-42A15382C4F0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solidFill>
              <a:srgbClr val="0867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2</a:t>
              </a:r>
              <a:endParaRPr lang="en-GB" b="1" dirty="0"/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:a16="http://schemas.microsoft.com/office/drawing/2014/main" id="{BA8DA345-C509-4BA1-8F29-C9F92EBF6E3C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8B8099A6-49BF-429A-B3AC-5785B046A161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D995F0B0-1D64-4733-8552-901DB989AE6E}"/>
              </a:ext>
            </a:extLst>
          </p:cNvPr>
          <p:cNvSpPr txBox="1"/>
          <p:nvPr/>
        </p:nvSpPr>
        <p:spPr>
          <a:xfrm>
            <a:off x="620646" y="5808333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Wat zijn de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grootste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uitdagingen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 de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implementatie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van nieuwe use cases?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22811-BC7C-419D-8410-063C2A05B2DA}"/>
              </a:ext>
            </a:extLst>
          </p:cNvPr>
          <p:cNvSpPr txBox="1"/>
          <p:nvPr/>
        </p:nvSpPr>
        <p:spPr>
          <a:xfrm>
            <a:off x="6761342" y="2147036"/>
            <a:ext cx="528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Welke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grootste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beperkingen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maken het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moeilijk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om nieuwe  cases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snel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te </a:t>
            </a:r>
            <a:r>
              <a:rPr lang="en-US" sz="1600" b="1" dirty="0" err="1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implementeren</a:t>
            </a:r>
            <a:r>
              <a:rPr lang="en-US" sz="1600" b="1" dirty="0">
                <a:solidFill>
                  <a:srgbClr val="FF730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?</a:t>
            </a:r>
          </a:p>
        </p:txBody>
      </p:sp>
      <p:pic>
        <p:nvPicPr>
          <p:cNvPr id="2" name="Afbeelding 6">
            <a:extLst>
              <a:ext uri="{FF2B5EF4-FFF2-40B4-BE49-F238E27FC236}">
                <a16:creationId xmlns:a16="http://schemas.microsoft.com/office/drawing/2014/main" id="{746D2669-6A9F-6914-5419-699ED75A6F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8879918"/>
            <a:ext cx="1798640" cy="580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61D610-FE20-2043-5CBE-29E467E4F032}"/>
              </a:ext>
            </a:extLst>
          </p:cNvPr>
          <p:cNvSpPr txBox="1"/>
          <p:nvPr/>
        </p:nvSpPr>
        <p:spPr>
          <a:xfrm>
            <a:off x="8186570" y="8694085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09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668" y="982057"/>
            <a:ext cx="11804923" cy="1195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Template 3: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b="1" dirty="0" err="1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Werkplan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b="1" dirty="0" err="1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voor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 het </a:t>
            </a:r>
            <a:r>
              <a:rPr lang="en-GB" sz="1792" b="1" dirty="0" err="1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gekozen</a:t>
            </a:r>
            <a:r>
              <a:rPr lang="en-GB" sz="1792" b="1" dirty="0">
                <a:solidFill>
                  <a:srgbClr val="086795"/>
                </a:solidFill>
                <a:latin typeface="Arial" charset="0"/>
                <a:ea typeface="Arial" charset="0"/>
                <a:cs typeface="Arial" charset="0"/>
              </a:rPr>
              <a:t> idee 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GB" sz="1792" b="1" i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10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 min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name: _______________________________</a:t>
            </a:r>
            <a:endParaRPr lang="en-GB" sz="1792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792" dirty="0">
                <a:latin typeface="Arial" charset="0"/>
                <a:ea typeface="Arial" charset="0"/>
                <a:cs typeface="Arial" charset="0"/>
              </a:rPr>
              <a:t>Describe your best solution (most votes) in more detail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Beschijf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hoe het idee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bijdraagt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aan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oplossing</a:t>
            </a:r>
            <a:endParaRPr lang="en-GB" sz="1792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Beschrijf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een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duidelijk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stappenplan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geef</a:t>
            </a:r>
            <a:r>
              <a:rPr lang="en-GB" sz="1792" u="sng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u="sng" dirty="0" err="1">
                <a:latin typeface="Arial" charset="0"/>
                <a:ea typeface="Arial" charset="0"/>
                <a:cs typeface="Arial" charset="0"/>
              </a:rPr>
              <a:t>eigenaarschap</a:t>
            </a:r>
            <a:endParaRPr lang="en-GB" sz="179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8040" y="2795451"/>
            <a:ext cx="5610490" cy="62723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rgbClr val="FF7303"/>
                </a:solidFill>
              </a:rPr>
              <a:t>Het idee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41810" y="2795451"/>
            <a:ext cx="5610490" cy="62723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rgbClr val="004A6B"/>
                </a:solidFill>
              </a:rPr>
              <a:t>Wat </a:t>
            </a:r>
            <a:r>
              <a:rPr lang="en-US" b="1" dirty="0" err="1">
                <a:solidFill>
                  <a:srgbClr val="004A6B"/>
                </a:solidFill>
              </a:rPr>
              <a:t>willen</a:t>
            </a:r>
            <a:r>
              <a:rPr lang="en-US" b="1" dirty="0">
                <a:solidFill>
                  <a:srgbClr val="004A6B"/>
                </a:solidFill>
              </a:rPr>
              <a:t> we </a:t>
            </a:r>
            <a:r>
              <a:rPr lang="en-US" b="1" dirty="0" err="1">
                <a:solidFill>
                  <a:srgbClr val="004A6B"/>
                </a:solidFill>
              </a:rPr>
              <a:t>weten</a:t>
            </a:r>
            <a:r>
              <a:rPr lang="en-US" b="1" dirty="0">
                <a:solidFill>
                  <a:srgbClr val="004A6B"/>
                </a:solidFill>
              </a:rPr>
              <a:t>/</a:t>
            </a:r>
            <a:r>
              <a:rPr lang="en-US" b="1" dirty="0" err="1">
                <a:solidFill>
                  <a:srgbClr val="004A6B"/>
                </a:solidFill>
              </a:rPr>
              <a:t>onderzoeken</a:t>
            </a:r>
            <a:r>
              <a:rPr lang="en-US" b="1" dirty="0">
                <a:solidFill>
                  <a:srgbClr val="004A6B"/>
                </a:solidFill>
              </a:rPr>
              <a:t> en wat </a:t>
            </a:r>
            <a:r>
              <a:rPr lang="en-US" b="1" dirty="0" err="1">
                <a:solidFill>
                  <a:srgbClr val="004A6B"/>
                </a:solidFill>
              </a:rPr>
              <a:t>levert</a:t>
            </a:r>
            <a:r>
              <a:rPr lang="en-US" b="1" dirty="0">
                <a:solidFill>
                  <a:srgbClr val="004A6B"/>
                </a:solidFill>
              </a:rPr>
              <a:t> het op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191CF53-08C5-46A3-8F22-A4301465F32D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D2846793-9D46-4AE2-91C4-5DA8E1B8E004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DE6E7854-3778-43A0-8862-05B8349F001C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solidFill>
              <a:srgbClr val="0867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0119BF9C-2AAD-4C46-96D6-FCCFDCDF7383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3</a:t>
              </a:r>
              <a:endParaRPr lang="en-GB" b="1" dirty="0"/>
            </a:p>
          </p:txBody>
        </p:sp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CA46420D-0793-41C6-B5FB-0DDB38C571A1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Afbeelding 6">
            <a:extLst>
              <a:ext uri="{FF2B5EF4-FFF2-40B4-BE49-F238E27FC236}">
                <a16:creationId xmlns:a16="http://schemas.microsoft.com/office/drawing/2014/main" id="{86485FC0-B78C-7164-F3CE-85BE491AE1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13" y="9009000"/>
            <a:ext cx="1798640" cy="5806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578257-5A91-130E-E815-261CB4085D4E}"/>
              </a:ext>
            </a:extLst>
          </p:cNvPr>
          <p:cNvSpPr txBox="1"/>
          <p:nvPr/>
        </p:nvSpPr>
        <p:spPr>
          <a:xfrm>
            <a:off x="8186570" y="8823167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9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669" y="821430"/>
            <a:ext cx="11293831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Template 4: De </a:t>
            </a:r>
            <a:r>
              <a:rPr lang="en-GB" sz="1792" b="1" dirty="0" err="1">
                <a:latin typeface="Arial" charset="0"/>
                <a:ea typeface="Arial" charset="0"/>
                <a:cs typeface="Arial" charset="0"/>
              </a:rPr>
              <a:t>uitkomst</a:t>
            </a:r>
            <a:r>
              <a:rPr lang="en-GB" sz="1792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b="1" i="1" dirty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GB" sz="1792" b="1" i="1" dirty="0">
                <a:solidFill>
                  <a:srgbClr val="FF7303"/>
                </a:solidFill>
                <a:latin typeface="Arial" charset="0"/>
                <a:ea typeface="Arial" charset="0"/>
                <a:cs typeface="Arial" charset="0"/>
              </a:rPr>
              <a:t>15 min </a:t>
            </a:r>
            <a:r>
              <a:rPr lang="en-US" sz="1792" dirty="0">
                <a:latin typeface="Arial" charset="0"/>
                <a:ea typeface="Arial" charset="0"/>
                <a:cs typeface="Arial" charset="0"/>
              </a:rPr>
              <a:t>Team name: _______________________________</a:t>
            </a:r>
            <a:endParaRPr lang="en-GB" sz="1792" b="1" i="1" dirty="0">
              <a:solidFill>
                <a:srgbClr val="FF7303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AutoNum type="arabicPeriod"/>
            </a:pP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Vertel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uitkomst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van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deze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sessie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aan de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andere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792" dirty="0" err="1">
                <a:latin typeface="Arial" charset="0"/>
                <a:ea typeface="Arial" charset="0"/>
                <a:cs typeface="Arial" charset="0"/>
              </a:rPr>
              <a:t>werkgroepen</a:t>
            </a:r>
            <a:r>
              <a:rPr lang="en-GB" sz="1792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GB" sz="1792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669" y="2013261"/>
            <a:ext cx="858099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Onze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idee(en) is/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zijn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En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dit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lost het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volgende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probleem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op :</a:t>
            </a: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Omdat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(wees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creatief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) :</a:t>
            </a: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Dit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is hoe de sector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geholpen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wordt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:</a:t>
            </a: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Dit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zijn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vervolgstappen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004A889-185C-4A60-95D3-B565781E00DD}"/>
              </a:ext>
            </a:extLst>
          </p:cNvPr>
          <p:cNvGrpSpPr/>
          <p:nvPr/>
        </p:nvGrpSpPr>
        <p:grpSpPr>
          <a:xfrm>
            <a:off x="680597" y="206143"/>
            <a:ext cx="8995268" cy="386631"/>
            <a:chOff x="680597" y="206143"/>
            <a:chExt cx="8995268" cy="386631"/>
          </a:xfrm>
        </p:grpSpPr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5D8F1F7D-845A-4C9F-9592-A53867FCDA97}"/>
                </a:ext>
              </a:extLst>
            </p:cNvPr>
            <p:cNvSpPr/>
            <p:nvPr/>
          </p:nvSpPr>
          <p:spPr>
            <a:xfrm>
              <a:off x="680597" y="206143"/>
              <a:ext cx="2142308" cy="361974"/>
            </a:xfrm>
            <a:prstGeom prst="homePlate">
              <a:avLst/>
            </a:prstGeom>
            <a:solidFill>
              <a:srgbClr val="FF73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DD0065EF-4399-41A3-B5EF-4AC77DD94997}"/>
                </a:ext>
              </a:extLst>
            </p:cNvPr>
            <p:cNvSpPr/>
            <p:nvPr/>
          </p:nvSpPr>
          <p:spPr>
            <a:xfrm>
              <a:off x="2942228" y="206143"/>
              <a:ext cx="2142308" cy="361974"/>
            </a:xfrm>
            <a:prstGeom prst="homePlate">
              <a:avLst/>
            </a:prstGeom>
            <a:solidFill>
              <a:srgbClr val="08679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6660B707-A485-4ABA-8939-F671497F50D7}"/>
                </a:ext>
              </a:extLst>
            </p:cNvPr>
            <p:cNvSpPr/>
            <p:nvPr/>
          </p:nvSpPr>
          <p:spPr>
            <a:xfrm>
              <a:off x="5271926" y="216714"/>
              <a:ext cx="2142308" cy="361974"/>
            </a:xfrm>
            <a:prstGeom prst="homePlat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9CE36B76-77D7-451E-A45B-F3EC850EBB4E}"/>
                </a:ext>
              </a:extLst>
            </p:cNvPr>
            <p:cNvSpPr/>
            <p:nvPr/>
          </p:nvSpPr>
          <p:spPr>
            <a:xfrm>
              <a:off x="7533557" y="230800"/>
              <a:ext cx="2142308" cy="361974"/>
            </a:xfrm>
            <a:prstGeom prst="homePlate">
              <a:avLst/>
            </a:prstGeom>
            <a:solidFill>
              <a:srgbClr val="004A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/>
                <a:t>Step </a:t>
              </a:r>
              <a:r>
                <a:rPr lang="fi-FI" dirty="0"/>
                <a:t>4</a:t>
              </a:r>
              <a:endParaRPr lang="en-GB" dirty="0"/>
            </a:p>
          </p:txBody>
        </p:sp>
      </p:grpSp>
      <p:pic>
        <p:nvPicPr>
          <p:cNvPr id="12" name="Afbeelding 6">
            <a:extLst>
              <a:ext uri="{FF2B5EF4-FFF2-40B4-BE49-F238E27FC236}">
                <a16:creationId xmlns:a16="http://schemas.microsoft.com/office/drawing/2014/main" id="{6CCA83D9-B32E-5D5A-9663-5595A9180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21" y="8816290"/>
            <a:ext cx="1798640" cy="5806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70CB66B-5220-BAE4-12CA-B08601D76F15}"/>
              </a:ext>
            </a:extLst>
          </p:cNvPr>
          <p:cNvSpPr txBox="1"/>
          <p:nvPr/>
        </p:nvSpPr>
        <p:spPr>
          <a:xfrm>
            <a:off x="8616878" y="8630457"/>
            <a:ext cx="2635623" cy="41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Refit </a:t>
            </a:r>
            <a:r>
              <a:rPr lang="en-US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Alliantie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5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Vragen</a:t>
            </a:r>
            <a:r>
              <a:rPr lang="en-US" dirty="0"/>
              <a:t> voor </a:t>
            </a:r>
            <a:r>
              <a:rPr lang="en-US" dirty="0" err="1"/>
              <a:t>vandaag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80" y="2261513"/>
            <a:ext cx="11041380" cy="609187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Op welk kennis gebied van vergroening kan jouw organisatie bijdragen?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Welke standaarden (algemeen) worden nu gebruikt?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zijn hiaten in een open standaard voor vergroening?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Welke technische uitgangspunten willen we hanteren( bijv voltage range , DC/AC, keur, veiligheids aspecten, bouwblokken)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Welke invloed heeft de walinfra structuur?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Hoe kan regelgeving ons helpen? Waar werkt regelgeving ons tegen?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zijn kosten opdrijvende factoren en hoe kunnen we die beheersen/reduceren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Vervolg stappen: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Plan van aanpak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Wie doet wat?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Afspraken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Feedback op de sessie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1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Inbreng</a:t>
            </a:r>
            <a:r>
              <a:rPr lang="en-US" dirty="0"/>
              <a:t> per </a:t>
            </a:r>
            <a:r>
              <a:rPr lang="en-US" dirty="0" err="1"/>
              <a:t>organisatie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Op welk kennis gebied van vergroening kan jouw organisatie bijdragen?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55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Standaarden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Welke standaarden (algemeen) worden nu gebruikt?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zijn hiaten in een open standaard voor vergroening?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07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uitgangspunten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Welke technische uitgangspunten willen we hanteren( bijv voltage range , DC/AC, keur, veiligheids aspecten, bouwblokken)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86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nl-NL" sz="6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Walinfra structuur?</a:t>
            </a:r>
            <a:endParaRPr lang="en-GB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Welke invloed heeft de walinfra structuur?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zijn kansen?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zijn </a:t>
            </a:r>
            <a:r>
              <a:rPr lang="nl-NL" sz="18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belemmeringen?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42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nl-NL" sz="6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Regelgeving</a:t>
            </a:r>
            <a:endParaRPr lang="en-GB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Hoe kan regelgeving ons helpen?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Waar werkt regelgeving ons tegen?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35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nl-NL" sz="6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Kosten voor ombouw</a:t>
            </a:r>
            <a:endParaRPr lang="en-GB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zijn kosten opdrijvende factoren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9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</a:t>
            </a:r>
            <a:r>
              <a:rPr lang="nl-NL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oe kunnen we die beheersen/reduceren</a:t>
            </a:r>
            <a:endParaRPr lang="en-GB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0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3613-FD9C-386E-BF32-0A133B83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nl-NL" sz="6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Vervolgstappen</a:t>
            </a:r>
            <a:endParaRPr lang="en-GB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A061-B762-1D40-CDFB-4293E72D7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Vervolg stappen: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Plan van aanpak</a:t>
            </a:r>
          </a:p>
          <a:p>
            <a:pPr marL="138303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16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 moet erin?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Wie doet wat?</a:t>
            </a:r>
          </a:p>
          <a:p>
            <a:pPr marL="138303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Voorstel voor actie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Afspraken</a:t>
            </a:r>
          </a:p>
          <a:p>
            <a:pPr marL="138303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600" kern="1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Wanneer  dan?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kern="1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 min vul een memo s in met per aparte briefjes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24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A1F98E88F353428CC9578B804ADCE8" ma:contentTypeVersion="6" ma:contentTypeDescription="Create a new document." ma:contentTypeScope="" ma:versionID="4bcd12ebb9977530a3af53532198059a">
  <xsd:schema xmlns:xsd="http://www.w3.org/2001/XMLSchema" xmlns:xs="http://www.w3.org/2001/XMLSchema" xmlns:p="http://schemas.microsoft.com/office/2006/metadata/properties" xmlns:ns2="650d47f5-322a-407e-a9d1-dac5d5b3c027" targetNamespace="http://schemas.microsoft.com/office/2006/metadata/properties" ma:root="true" ma:fieldsID="2e5aaa80889ebfcb90c4e663ca7c7780" ns2:_="">
    <xsd:import namespace="650d47f5-322a-407e-a9d1-dac5d5b3c0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d47f5-322a-407e-a9d1-dac5d5b3c0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6F658-0CAF-4E63-B6E7-048A65183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0d47f5-322a-407e-a9d1-dac5d5b3c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ED86D3-8115-495D-9151-E0A67B8BFC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602AD-01A4-458D-A156-DC63FD01445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50d47f5-322a-407e-a9d1-dac5d5b3c027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1103</Words>
  <Application>Microsoft Office PowerPoint</Application>
  <PresentationFormat>A3 (297 x 420 mm)</PresentationFormat>
  <Paragraphs>195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Courier New</vt:lpstr>
      <vt:lpstr>Office Theme</vt:lpstr>
      <vt:lpstr>Refit alliantie COP bijeenkomst  20240529</vt:lpstr>
      <vt:lpstr>Vragen voor vandaag</vt:lpstr>
      <vt:lpstr>Inbreng per organisatie</vt:lpstr>
      <vt:lpstr>Standaarden</vt:lpstr>
      <vt:lpstr>Technische uitgangspunten?</vt:lpstr>
      <vt:lpstr>Walinfra structuur?</vt:lpstr>
      <vt:lpstr>Regelgeving</vt:lpstr>
      <vt:lpstr>Kosten voor ombouw</vt:lpstr>
      <vt:lpstr>Vervolgstappen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Wartsila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Leppä, Mikael</dc:creator>
  <cp:lastModifiedBy>Pieter Boersma</cp:lastModifiedBy>
  <cp:revision>186</cp:revision>
  <cp:lastPrinted>2023-05-23T13:32:52Z</cp:lastPrinted>
  <dcterms:created xsi:type="dcterms:W3CDTF">2017-09-04T10:26:40Z</dcterms:created>
  <dcterms:modified xsi:type="dcterms:W3CDTF">2024-05-27T16:04:55Z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0x010100D4A1F98E88F353428CC9578B804ADCE8</vt:lpwstr>
  </property>
</Properties>
</file>